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40" r:id="rId3"/>
    <p:sldId id="341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1" r:id="rId22"/>
    <p:sldId id="330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281" r:id="rId32"/>
  </p:sldIdLst>
  <p:sldSz cx="12192000" cy="6858000"/>
  <p:notesSz cx="6858000" cy="9144000"/>
  <p:custDataLst>
    <p:tags r:id="rId3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33" userDrawn="1">
          <p15:clr>
            <a:srgbClr val="A4A3A4"/>
          </p15:clr>
        </p15:guide>
        <p15:guide id="3" pos="4747" userDrawn="1">
          <p15:clr>
            <a:srgbClr val="A4A3A4"/>
          </p15:clr>
        </p15:guide>
        <p15:guide id="5" pos="5654" userDrawn="1">
          <p15:clr>
            <a:srgbClr val="A4A3A4"/>
          </p15:clr>
        </p15:guide>
        <p15:guide id="6" pos="2026" userDrawn="1">
          <p15:clr>
            <a:srgbClr val="A4A3A4"/>
          </p15:clr>
        </p15:guide>
        <p15:guide id="7" pos="6561" userDrawn="1">
          <p15:clr>
            <a:srgbClr val="A4A3A4"/>
          </p15:clr>
        </p15:guide>
        <p15:guide id="8" pos="1118" userDrawn="1">
          <p15:clr>
            <a:srgbClr val="A4A3A4"/>
          </p15:clr>
        </p15:guide>
        <p15:guide id="10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9C8"/>
    <a:srgbClr val="92C0CD"/>
    <a:srgbClr val="96C4D1"/>
    <a:srgbClr val="595959"/>
    <a:srgbClr val="C7C7C7"/>
    <a:srgbClr val="45ABFF"/>
    <a:srgbClr val="BFBFBF"/>
    <a:srgbClr val="E8EAE9"/>
    <a:srgbClr val="FCFCFC"/>
    <a:srgbClr val="CCD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94" autoAdjust="0"/>
  </p:normalViewPr>
  <p:slideViewPr>
    <p:cSldViewPr>
      <p:cViewPr varScale="1">
        <p:scale>
          <a:sx n="110" d="100"/>
          <a:sy n="110" d="100"/>
        </p:scale>
        <p:origin x="810" y="102"/>
      </p:cViewPr>
      <p:guideLst>
        <p:guide orient="horz" pos="2160"/>
        <p:guide pos="2933"/>
        <p:guide pos="4747"/>
        <p:guide pos="5654"/>
        <p:guide pos="2026"/>
        <p:guide pos="6561"/>
        <p:guide pos="1118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FDE584F6-5D3B-41D1-BFE9-8383C878DBC2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5A82478-2352-4F86-9338-B21A608649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908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D325F6-DFB3-442E-9B04-1C0DFE42CD4C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53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1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82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487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2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163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12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4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227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2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404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047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19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82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26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19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684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321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0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9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15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68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A3D99F-734F-4307-B033-F8A38D7015D7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1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4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04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4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880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347C8A-D38B-4DC7-936F-5D6E37EE8172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76CC7-E977-4B66-97DD-8138F2F4674B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C58D5-C8AA-4BBF-BEFD-1B4FC9DCFFB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49F66-6398-420B-A974-0EC96F56DBD8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7920BF-F793-469E-BEBA-EBFD81512BB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C0603-FF62-4879-8B16-FCEAF370BF36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A6806F-EC03-4674-9161-7A4DA0CD01A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/>
        </p:nvCxnSpPr>
        <p:spPr>
          <a:xfrm>
            <a:off x="1055440" y="1052736"/>
            <a:ext cx="111365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4612213" cy="369524"/>
          </a:xfrm>
        </p:spPr>
        <p:txBody>
          <a:bodyPr/>
          <a:lstStyle>
            <a:lvl1pPr algn="l"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650336" y="271418"/>
            <a:ext cx="843184" cy="842600"/>
          </a:xfrm>
          <a:prstGeom prst="ellipse">
            <a:avLst/>
          </a:prstGeom>
          <a:gradFill flip="none" rotWithShape="1">
            <a:gsLst>
              <a:gs pos="55000">
                <a:schemeClr val="bg1">
                  <a:lumMod val="95000"/>
                </a:schemeClr>
              </a:gs>
              <a:gs pos="15000">
                <a:schemeClr val="bg1"/>
              </a:gs>
              <a:gs pos="88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rgbClr val="C7C7C7"/>
                </a:gs>
                <a:gs pos="82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auto">
          <a:xfrm>
            <a:off x="126477" y="309178"/>
            <a:ext cx="392346" cy="391862"/>
          </a:xfrm>
          <a:prstGeom prst="ellipse">
            <a:avLst/>
          </a:prstGeom>
          <a:gradFill flip="none" rotWithShape="1">
            <a:gsLst>
              <a:gs pos="50000">
                <a:srgbClr val="E7E7E7"/>
              </a:gs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47100">
                  <a:srgbClr val="D0D0D0"/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822199" y="443296"/>
            <a:ext cx="499458" cy="49884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innerShdw blurRad="63500" dist="50800" dir="18900000">
              <a:prstClr val="black">
                <a:alpha val="35000"/>
              </a:prstClr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-39098" y="1010204"/>
            <a:ext cx="156326" cy="156136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1349224" y="279400"/>
            <a:ext cx="231800" cy="23151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86537" y="543684"/>
            <a:ext cx="370782" cy="298068"/>
          </a:xfrm>
        </p:spPr>
        <p:txBody>
          <a:bodyPr anchor="ctr"/>
          <a:lstStyle>
            <a:lvl1pPr marL="0" indent="0" algn="ctr" rtl="0" eaLnBrk="1" fontAlgn="auto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ln w="9525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63000">
                      <a:srgbClr val="DFDFDF"/>
                    </a:gs>
                    <a:gs pos="1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ea typeface="Abraham Lincoln" pitchFamily="2" charset="0"/>
                <a:cs typeface="+mn-cs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459965" y="1836501"/>
            <a:ext cx="7615732" cy="4258232"/>
            <a:chOff x="1763688" y="1124744"/>
            <a:chExt cx="5652564" cy="3166095"/>
          </a:xfrm>
        </p:grpSpPr>
        <p:sp>
          <p:nvSpPr>
            <p:cNvPr id="8" name="Rectangle 8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4612213" cy="369524"/>
          </a:xfrm>
        </p:spPr>
        <p:txBody>
          <a:bodyPr/>
          <a:lstStyle>
            <a:lvl1pPr algn="l"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055440" y="1052736"/>
            <a:ext cx="111365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1057533" y="2227263"/>
            <a:ext cx="4590792" cy="28733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650336" y="271418"/>
            <a:ext cx="843184" cy="842600"/>
          </a:xfrm>
          <a:prstGeom prst="ellipse">
            <a:avLst/>
          </a:prstGeom>
          <a:gradFill flip="none" rotWithShape="1">
            <a:gsLst>
              <a:gs pos="55000">
                <a:schemeClr val="bg1">
                  <a:lumMod val="95000"/>
                </a:schemeClr>
              </a:gs>
              <a:gs pos="15000">
                <a:schemeClr val="bg1"/>
              </a:gs>
              <a:gs pos="88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rgbClr val="C7C7C7"/>
                </a:gs>
                <a:gs pos="82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126477" y="309178"/>
            <a:ext cx="392346" cy="391862"/>
          </a:xfrm>
          <a:prstGeom prst="ellipse">
            <a:avLst/>
          </a:prstGeom>
          <a:gradFill flip="none" rotWithShape="1">
            <a:gsLst>
              <a:gs pos="50000">
                <a:srgbClr val="E7E7E7"/>
              </a:gs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47100">
                  <a:srgbClr val="D0D0D0"/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>
            <a:off x="822199" y="443296"/>
            <a:ext cx="499458" cy="49884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innerShdw blurRad="63500" dist="50800" dir="18900000">
              <a:prstClr val="black">
                <a:alpha val="35000"/>
              </a:prstClr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-39098" y="1010204"/>
            <a:ext cx="156326" cy="156136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>
            <a:off x="1349224" y="279400"/>
            <a:ext cx="231800" cy="23151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886537" y="543684"/>
            <a:ext cx="370782" cy="298068"/>
          </a:xfrm>
        </p:spPr>
        <p:txBody>
          <a:bodyPr anchor="ctr"/>
          <a:lstStyle>
            <a:lvl1pPr marL="0" indent="0" algn="ctr" rtl="0" eaLnBrk="1" fontAlgn="auto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ln w="9525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63000">
                      <a:srgbClr val="DFDFDF"/>
                    </a:gs>
                    <a:gs pos="1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ea typeface="Abraham Lincoln" pitchFamily="2" charset="0"/>
                <a:cs typeface="+mn-cs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1" y="1350662"/>
            <a:ext cx="2672393" cy="5606515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 noChangeAspect="1"/>
          </p:cNvSpPr>
          <p:nvPr>
            <p:ph type="pic" sz="quarter" idx="14"/>
          </p:nvPr>
        </p:nvSpPr>
        <p:spPr>
          <a:xfrm>
            <a:off x="1065013" y="2159711"/>
            <a:ext cx="2062162" cy="3634268"/>
          </a:xfrm>
          <a:prstGeom prst="rect">
            <a:avLst/>
          </a:prstGeom>
        </p:spPr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4612213" cy="369524"/>
          </a:xfrm>
        </p:spPr>
        <p:txBody>
          <a:bodyPr/>
          <a:lstStyle>
            <a:lvl1pPr algn="l"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055440" y="1052736"/>
            <a:ext cx="111365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5"/>
          <p:cNvSpPr>
            <a:spLocks/>
          </p:cNvSpPr>
          <p:nvPr userDrawn="1"/>
        </p:nvSpPr>
        <p:spPr bwMode="auto">
          <a:xfrm>
            <a:off x="650336" y="271418"/>
            <a:ext cx="843184" cy="842600"/>
          </a:xfrm>
          <a:prstGeom prst="ellipse">
            <a:avLst/>
          </a:prstGeom>
          <a:gradFill flip="none" rotWithShape="1">
            <a:gsLst>
              <a:gs pos="55000">
                <a:schemeClr val="bg1">
                  <a:lumMod val="95000"/>
                </a:schemeClr>
              </a:gs>
              <a:gs pos="15000">
                <a:schemeClr val="bg1"/>
              </a:gs>
              <a:gs pos="88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0">
                  <a:srgbClr val="C7C7C7"/>
                </a:gs>
                <a:gs pos="82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126477" y="309178"/>
            <a:ext cx="392346" cy="391862"/>
          </a:xfrm>
          <a:prstGeom prst="ellipse">
            <a:avLst/>
          </a:prstGeom>
          <a:gradFill flip="none" rotWithShape="1">
            <a:gsLst>
              <a:gs pos="50000">
                <a:srgbClr val="E7E7E7"/>
              </a:gs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8900000" scaled="1"/>
            <a:tileRect/>
          </a:gradFill>
          <a:ln w="25400">
            <a:gradFill flip="none" rotWithShape="1">
              <a:gsLst>
                <a:gs pos="47100">
                  <a:srgbClr val="D0D0D0"/>
                </a:gs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822199" y="443296"/>
            <a:ext cx="499458" cy="49884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innerShdw blurRad="63500" dist="50800" dir="18900000">
              <a:prstClr val="black">
                <a:alpha val="35000"/>
              </a:prstClr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-39098" y="1010204"/>
            <a:ext cx="156326" cy="156136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Freeform 5"/>
          <p:cNvSpPr>
            <a:spLocks/>
          </p:cNvSpPr>
          <p:nvPr userDrawn="1"/>
        </p:nvSpPr>
        <p:spPr bwMode="auto">
          <a:xfrm>
            <a:off x="1349224" y="279400"/>
            <a:ext cx="231800" cy="231514"/>
          </a:xfrm>
          <a:prstGeom prst="ellipse">
            <a:avLst/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hangingPunct="1"/>
            <a:endParaRPr lang="zh-CN" altLang="en-US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886537" y="543684"/>
            <a:ext cx="370782" cy="298068"/>
          </a:xfrm>
        </p:spPr>
        <p:txBody>
          <a:bodyPr anchor="ctr"/>
          <a:lstStyle>
            <a:lvl1pPr marL="0" indent="0" algn="ctr" rtl="0" eaLnBrk="1" fontAlgn="auto" hangingPunct="1">
              <a:spcBef>
                <a:spcPts val="0"/>
              </a:spcBef>
              <a:spcAft>
                <a:spcPts val="0"/>
              </a:spcAft>
              <a:buNone/>
              <a:defRPr lang="zh-CN" altLang="en-US" sz="4000" b="1" kern="1200" dirty="0">
                <a:ln w="9525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63000">
                      <a:srgbClr val="DFDFDF"/>
                    </a:gs>
                    <a:gs pos="1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ea typeface="Abraham Lincoln" pitchFamily="2" charset="0"/>
                <a:cs typeface="+mn-cs"/>
              </a:defRPr>
            </a:lvl1pPr>
          </a:lstStyle>
          <a:p>
            <a:pPr lvl="0"/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CD182-694D-442A-9B74-AAF9B062B4CC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836DA-BDFB-4A7A-88FC-54C0236EFA2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DDE81-18D7-486E-BC14-0F46D4E14E51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4C388D-8220-4A9E-934C-AD23783CD16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A0DC2-6D6A-4872-AE3C-89BF0538EF9D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30D0D2-E1CC-4721-B839-9B45833FFE7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B8578-3F31-420C-B5B5-5B31B44C3D50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D3FE7F-35B6-49BA-A8F7-2AB23598CAF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B78F4-2222-4441-9D01-EA4D38EEC195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BB038-2908-40DD-81FC-420E3E85BC8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2D06183-52DE-4CBF-B124-F1FFE86F6028}" type="datetimeFigureOut">
              <a:rPr lang="zh-CN" altLang="en-US"/>
              <a:pPr>
                <a:defRPr/>
              </a:pPr>
              <a:t>2018/11/30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898989"/>
                </a:solidFill>
              </a:defRPr>
            </a:lvl1pPr>
          </a:lstStyle>
          <a:p>
            <a:fld id="{65ADB9DF-DD83-4136-9E15-0D612E588DA2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7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3025142" y="5334476"/>
            <a:ext cx="6141718" cy="462757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</a:ln>
          <a:effectLst>
            <a:innerShdw blurRad="50800" dist="127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1" name="TextBox 7"/>
          <p:cNvSpPr>
            <a:spLocks noChangeArrowheads="1"/>
          </p:cNvSpPr>
          <p:nvPr/>
        </p:nvSpPr>
        <p:spPr bwMode="auto">
          <a:xfrm>
            <a:off x="2279576" y="3573016"/>
            <a:ext cx="8424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altLang="zh-CN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                          ——LCN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学习</a:t>
            </a: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分享</a:t>
            </a:r>
            <a:endParaRPr lang="zh-CN" altLang="en-US" sz="24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944501" y="5326444"/>
            <a:ext cx="514979" cy="478820"/>
          </a:xfrm>
          <a:prstGeom prst="roundRect">
            <a:avLst>
              <a:gd name="adj" fmla="val 17695"/>
            </a:avLst>
          </a:prstGeom>
          <a:gradFill flip="none" rotWithShape="1">
            <a:gsLst>
              <a:gs pos="55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905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421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</a:ln>
          <a:effectLst>
            <a:outerShdw blurRad="152400" dist="508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5400000">
            <a:off x="3107566" y="5461427"/>
            <a:ext cx="234946" cy="202540"/>
          </a:xfrm>
          <a:prstGeom prst="triangle">
            <a:avLst/>
          </a:prstGeom>
          <a:gradFill flip="none" rotWithShape="1">
            <a:gsLst>
              <a:gs pos="44000">
                <a:srgbClr val="ECECEC"/>
              </a:gs>
              <a:gs pos="0">
                <a:srgbClr val="E2E2E2"/>
              </a:gs>
              <a:gs pos="89000">
                <a:schemeClr val="bg1"/>
              </a:gs>
            </a:gsLst>
            <a:lin ang="10800000" scaled="1"/>
            <a:tileRect/>
          </a:gradFill>
          <a:ln w="1270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6200000" scaled="1"/>
              <a:tileRect/>
            </a:gradFill>
          </a:ln>
          <a:effectLst>
            <a:innerShdw blurRad="38100" dist="254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56040" y="5391582"/>
            <a:ext cx="26642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向勇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2018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1919536" y="1916832"/>
            <a:ext cx="8424936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zh-CN" altLang="en-US" sz="7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分布式事务实践</a:t>
            </a:r>
            <a:endParaRPr lang="zh-CN" altLang="en-US" sz="7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47422 -3.7037E-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1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0.47422 -3.7037E-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/>
      <p:bldP spid="50" grpId="0" animBg="1"/>
      <p:bldP spid="50" grpId="1" animBg="1"/>
      <p:bldP spid="2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1772816"/>
            <a:ext cx="6904762" cy="47047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事务参与方业务代码中抛出异常</a:t>
            </a:r>
          </a:p>
        </p:txBody>
      </p:sp>
    </p:spTree>
    <p:extLst>
      <p:ext uri="{BB962C8B-B14F-4D97-AF65-F5344CB8AC3E}">
        <p14:creationId xmlns:p14="http://schemas.microsoft.com/office/powerpoint/2010/main" val="229616151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6323809" cy="33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444067"/>
            <a:ext cx="10081120" cy="51926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45895"/>
            <a:ext cx="10920104" cy="42976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245" y="1758701"/>
            <a:ext cx="5476190" cy="20380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70" y="3888902"/>
            <a:ext cx="5523809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309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+2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正常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489773"/>
            <a:ext cx="8352928" cy="52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097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事务发起方代码修改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29" y="1260531"/>
            <a:ext cx="6521531" cy="53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689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运行后的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Eureka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界面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19" y="1479196"/>
            <a:ext cx="9577209" cy="51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3115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84784"/>
            <a:ext cx="7733333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63818"/>
            <a:ext cx="8305807" cy="50332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4170144"/>
            <a:ext cx="9632584" cy="257263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56" y="1679665"/>
            <a:ext cx="9632584" cy="24807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23" y="1505629"/>
            <a:ext cx="5761905" cy="20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962" y="3355829"/>
            <a:ext cx="5590476" cy="2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7063" y="4382775"/>
            <a:ext cx="5619048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334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+2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方异常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02" y="1484784"/>
            <a:ext cx="9262518" cy="52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554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test3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业务代码中抛出异常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556792"/>
            <a:ext cx="7438095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3053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84784"/>
            <a:ext cx="7066667" cy="34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27" y="1484784"/>
            <a:ext cx="10101085" cy="4921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95" y="1484784"/>
            <a:ext cx="10432457" cy="5011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70" y="1484784"/>
            <a:ext cx="10710806" cy="28469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284" y="1488556"/>
            <a:ext cx="5628571" cy="2247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225" y="3384689"/>
            <a:ext cx="5647619" cy="21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261" y="4184672"/>
            <a:ext cx="5571429" cy="1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838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+(2+1)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正常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484784"/>
            <a:ext cx="7992888" cy="52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4676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124744"/>
            <a:ext cx="7488832" cy="56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94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test3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代码修改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628800"/>
            <a:ext cx="6666667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5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运行后的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Eureka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26" y="1494952"/>
            <a:ext cx="9383894" cy="51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555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556792"/>
            <a:ext cx="6619048" cy="33523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1486406"/>
            <a:ext cx="5647619" cy="22857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5" y="3818230"/>
            <a:ext cx="5647619" cy="2409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1488508"/>
            <a:ext cx="5628571" cy="24666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991" y="3955175"/>
            <a:ext cx="5790476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261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+(2+1)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嵌套参与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方异常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1523746"/>
            <a:ext cx="9436705" cy="51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5637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test4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业务代码中抛出异常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97973"/>
            <a:ext cx="6980952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2583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5" y="1556792"/>
            <a:ext cx="6866667" cy="3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512846"/>
            <a:ext cx="10374958" cy="33868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03630"/>
            <a:ext cx="10040013" cy="50937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99" y="1512846"/>
            <a:ext cx="9804681" cy="50144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00" y="1844561"/>
            <a:ext cx="10427918" cy="30080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27" y="1580201"/>
            <a:ext cx="5609524" cy="24857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37" y="4089324"/>
            <a:ext cx="5761905" cy="23809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00474" y="1702895"/>
            <a:ext cx="5628571" cy="2333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0474" y="4039799"/>
            <a:ext cx="5619048" cy="2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4708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特别注意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4048" y="1551752"/>
            <a:ext cx="76142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嵌套事务的异常一定要逐级上抛至事务发起方，否则不能触发其余事务回滚！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844824"/>
            <a:ext cx="7704856" cy="49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788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事务发起方超时异常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556792"/>
            <a:ext cx="8424936" cy="50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059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77048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+(2+1)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事务发起方调用后异常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484784"/>
            <a:ext cx="7200800" cy="52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076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77048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超时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234285"/>
            <a:ext cx="8355244" cy="5363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1234285"/>
            <a:ext cx="6869637" cy="54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044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简介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依赖中间件：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redis</a:t>
            </a:r>
            <a:endParaRPr lang="zh-CN" alt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614788"/>
            <a:ext cx="6104762" cy="419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392" y="1551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om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文件依赖包：</a:t>
            </a:r>
            <a:endParaRPr lang="zh-CN" alt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5602" y="5995684"/>
            <a:ext cx="1037694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下载并运行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TxManager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tx-manager-4.1.0    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修改配置文件</a:t>
            </a:r>
            <a:r>
              <a:rPr lang="en-US" altLang="zh-CN" sz="1600" b="1" dirty="0" err="1" smtClean="0">
                <a:latin typeface="微软雅黑" pitchFamily="34" charset="-122"/>
                <a:ea typeface="微软雅黑" pitchFamily="34" charset="-122"/>
              </a:rPr>
              <a:t>application.properties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                                      java –jar tx-manager-4.1.0.jar</a:t>
            </a:r>
            <a:endParaRPr lang="zh-CN" alt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95296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8" y="1556792"/>
            <a:ext cx="6980952" cy="34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8" y="1556792"/>
            <a:ext cx="11107386" cy="2846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1556792"/>
            <a:ext cx="10968618" cy="3888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15" y="1556792"/>
            <a:ext cx="11008693" cy="32748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99" y="1619460"/>
            <a:ext cx="11110825" cy="40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2293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005751" y="1547508"/>
            <a:ext cx="1644816" cy="1645200"/>
            <a:chOff x="3005751" y="1547508"/>
            <a:chExt cx="1644816" cy="1645200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3005751" y="1547508"/>
              <a:ext cx="1644816" cy="164520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lumMod val="95000"/>
                  </a:schemeClr>
                </a:gs>
                <a:gs pos="15000">
                  <a:schemeClr val="bg1"/>
                </a:gs>
                <a:gs pos="88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C7C7C7"/>
                  </a:gs>
                  <a:gs pos="82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52400" dist="50800" dir="8100000" sx="101000" sy="101000" algn="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3189943" y="1731108"/>
              <a:ext cx="1276432" cy="1278000"/>
            </a:xfrm>
            <a:prstGeom prst="ellipse">
              <a:avLst/>
            </a:prstGeom>
            <a:gradFill flip="none" rotWithShape="1">
              <a:gsLst>
                <a:gs pos="55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8100">
              <a:noFill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515788" y="1547508"/>
            <a:ext cx="1644816" cy="1645200"/>
            <a:chOff x="4529604" y="1547508"/>
            <a:chExt cx="1644816" cy="1645200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4529604" y="1547508"/>
              <a:ext cx="1644816" cy="164520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lumMod val="95000"/>
                  </a:schemeClr>
                </a:gs>
                <a:gs pos="15000">
                  <a:schemeClr val="bg1"/>
                </a:gs>
                <a:gs pos="88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C7C7C7"/>
                  </a:gs>
                  <a:gs pos="82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52400" dist="50800" dir="8100000" sx="101000" sy="101000" algn="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4713796" y="1731108"/>
              <a:ext cx="1276432" cy="1278000"/>
            </a:xfrm>
            <a:prstGeom prst="ellipse">
              <a:avLst/>
            </a:prstGeom>
            <a:gradFill flip="none" rotWithShape="1">
              <a:gsLst>
                <a:gs pos="55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8100">
              <a:noFill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025825" y="1547508"/>
            <a:ext cx="1644816" cy="1645200"/>
            <a:chOff x="6033396" y="1547508"/>
            <a:chExt cx="1644816" cy="1645200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6033396" y="1547508"/>
              <a:ext cx="1644816" cy="164520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lumMod val="95000"/>
                  </a:schemeClr>
                </a:gs>
                <a:gs pos="15000">
                  <a:schemeClr val="bg1"/>
                </a:gs>
                <a:gs pos="88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C7C7C7"/>
                  </a:gs>
                  <a:gs pos="82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52400" dist="50800" dir="8100000" sx="101000" sy="101000" algn="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217588" y="1731108"/>
              <a:ext cx="1276432" cy="1278000"/>
            </a:xfrm>
            <a:prstGeom prst="ellipse">
              <a:avLst/>
            </a:prstGeom>
            <a:gradFill flip="none" rotWithShape="1">
              <a:gsLst>
                <a:gs pos="55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8100">
              <a:noFill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535863" y="1547508"/>
            <a:ext cx="1644816" cy="1645200"/>
            <a:chOff x="7535863" y="1547508"/>
            <a:chExt cx="1644816" cy="1645200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7535863" y="1547508"/>
              <a:ext cx="1644816" cy="1645200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lumMod val="95000"/>
                  </a:schemeClr>
                </a:gs>
                <a:gs pos="15000">
                  <a:schemeClr val="bg1"/>
                </a:gs>
                <a:gs pos="88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38100">
              <a:gradFill flip="none" rotWithShape="1">
                <a:gsLst>
                  <a:gs pos="0">
                    <a:srgbClr val="C7C7C7"/>
                  </a:gs>
                  <a:gs pos="82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52400" dist="50800" dir="8100000" sx="101000" sy="101000" algn="tr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>
              <a:off x="7720055" y="1731108"/>
              <a:ext cx="1276432" cy="1278000"/>
            </a:xfrm>
            <a:prstGeom prst="ellipse">
              <a:avLst/>
            </a:prstGeom>
            <a:gradFill flip="none" rotWithShape="1">
              <a:gsLst>
                <a:gs pos="55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38100">
              <a:noFill/>
            </a:ln>
            <a:effectLst>
              <a:innerShdw blurRad="63500" dist="50800" dir="18900000">
                <a:prstClr val="black">
                  <a:alpha val="35000"/>
                </a:prstClr>
              </a:inn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en-US"/>
            </a:p>
          </p:txBody>
        </p:sp>
      </p:grpSp>
      <p:sp>
        <p:nvSpPr>
          <p:cNvPr id="50" name="TextBox 7"/>
          <p:cNvSpPr>
            <a:spLocks noChangeArrowheads="1"/>
          </p:cNvSpPr>
          <p:nvPr/>
        </p:nvSpPr>
        <p:spPr bwMode="auto">
          <a:xfrm>
            <a:off x="7942670" y="1921325"/>
            <a:ext cx="831202" cy="92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6000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6600" b="1" dirty="0">
                <a:ln w="19050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听</a:t>
            </a:r>
          </a:p>
        </p:txBody>
      </p: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6432632" y="1908625"/>
            <a:ext cx="831202" cy="92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6000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6600" b="1" dirty="0" smtClean="0">
                <a:ln w="19050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聆</a:t>
            </a:r>
            <a:endParaRPr lang="zh-CN" altLang="en-US" sz="6600" b="1" dirty="0">
              <a:ln w="19050">
                <a:gradFill flip="none" rotWithShape="1">
                  <a:gsLst>
                    <a:gs pos="29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75000">
                      <a:schemeClr val="accent1"/>
                    </a:gs>
                  </a:gsLst>
                  <a:lin ang="18900000" scaled="1"/>
                  <a:tileRect/>
                </a:gradFill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</a:gradFill>
              <a:effectLst>
                <a:innerShdw blurRad="25400" dist="254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4922595" y="1908625"/>
            <a:ext cx="831202" cy="92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6000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6600" b="1" dirty="0" smtClean="0">
                <a:ln w="19050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谢</a:t>
            </a:r>
            <a:endParaRPr lang="zh-CN" altLang="en-US" sz="6600" b="1" dirty="0">
              <a:ln w="19050">
                <a:gradFill flip="none" rotWithShape="1">
                  <a:gsLst>
                    <a:gs pos="29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75000">
                      <a:schemeClr val="accent1"/>
                    </a:gs>
                  </a:gsLst>
                  <a:lin ang="18900000" scaled="1"/>
                  <a:tileRect/>
                </a:gradFill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</a:gradFill>
              <a:effectLst>
                <a:innerShdw blurRad="25400" dist="254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67" name="TextBox 7"/>
          <p:cNvSpPr>
            <a:spLocks noChangeArrowheads="1"/>
          </p:cNvSpPr>
          <p:nvPr/>
        </p:nvSpPr>
        <p:spPr bwMode="auto">
          <a:xfrm>
            <a:off x="3398405" y="1908625"/>
            <a:ext cx="859508" cy="92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6000" anchor="ctr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6600" b="1" dirty="0" smtClean="0">
                <a:ln w="19050">
                  <a:gradFill flip="none" rotWithShape="1">
                    <a:gsLst>
                      <a:gs pos="2900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  <a:gs pos="75000">
                        <a:schemeClr val="accent1"/>
                      </a:gs>
                    </a:gsLst>
                    <a:lin ang="18900000" scaled="1"/>
                    <a:tileRect/>
                  </a:gra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1"/>
                </a:gradFill>
                <a:effectLst>
                  <a:innerShdw blurRad="25400" dist="254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感</a:t>
            </a:r>
            <a:endParaRPr lang="zh-CN" altLang="en-US" sz="6600" b="1" dirty="0">
              <a:ln w="19050">
                <a:gradFill flip="none" rotWithShape="1">
                  <a:gsLst>
                    <a:gs pos="2900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  <a:gs pos="75000">
                      <a:schemeClr val="accent1"/>
                    </a:gs>
                  </a:gsLst>
                  <a:lin ang="18900000" scaled="1"/>
                  <a:tileRect/>
                </a:gradFill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</a:gradFill>
              <a:effectLst>
                <a:innerShdw blurRad="25400" dist="254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1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2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65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65" grpId="0"/>
          <p:bldP spid="66" grpId="0"/>
          <p:bldP spid="6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框架开发尝试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93" y="1648915"/>
            <a:ext cx="8553451" cy="509245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正常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67480420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484784"/>
            <a:ext cx="3166237" cy="50464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事务发起方代码结构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462635"/>
            <a:ext cx="7829550" cy="4695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48" y="1889212"/>
            <a:ext cx="7162800" cy="3495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78" y="1258268"/>
            <a:ext cx="6472959" cy="54369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93" y="2044958"/>
            <a:ext cx="6010275" cy="20764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93" y="4255010"/>
            <a:ext cx="6229350" cy="2133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35" y="1626550"/>
            <a:ext cx="68294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285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事务参与方代码结构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628800"/>
            <a:ext cx="3695238" cy="46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800" y="1916832"/>
            <a:ext cx="7609524" cy="3466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895" y="1642125"/>
            <a:ext cx="6733333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8488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运行后的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Eureka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18" y="1452754"/>
            <a:ext cx="9859599" cy="52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534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3392" y="1196752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运行结果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495667"/>
            <a:ext cx="6419048" cy="19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1482432"/>
            <a:ext cx="10766585" cy="52246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2113980"/>
            <a:ext cx="10895420" cy="24755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245" y="1758701"/>
            <a:ext cx="5476190" cy="20380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70" y="3888902"/>
            <a:ext cx="5523809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98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7767" y="536007"/>
            <a:ext cx="7204537" cy="36952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LCN</a:t>
            </a:r>
            <a:r>
              <a:rPr lang="zh-CN" altLang="en-US" dirty="0" smtClean="0"/>
              <a:t>框架</a:t>
            </a:r>
            <a:r>
              <a:rPr lang="zh-CN" altLang="en-US" dirty="0"/>
              <a:t>开发尝试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3392" y="1196752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事务发起方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+1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事务参与方 </a:t>
            </a:r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参与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方异常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时序图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91" y="1556792"/>
            <a:ext cx="9342602" cy="49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073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C6398FE-8244-4492-9222-ACC01C4040CD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A9XVUd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APV1VHWYZvqAsDAAC1CgAAJwAAAHVuaXZlcnNhbC9mbGFzaF9wdWJsaXNoaW5nX3NldHRpbmdzLnhtbNVW3U4aQRS+5ykm03gpqxarJQvGCKREBSK01Ssz7BzYibMz251ZEK/6NH2wPknP7AhCtM2qNWnDBcz5+c53fuYw4dFtIskMMiO0atDd6g4loCLNhZo26OdRZ/uQEmOZ4kxqBQ2qNCVHzUqY5mMpTDwEa9HUEIRRpp7aBo2tTetBMJ/Pq8KkmdNqmVvEN9VIJ0GagQFlIQtSyRb4ZRcpGNqsVAgJvehc81wCERwpKOHYMdmRzMQ08GZjFt1MM50rfqKlzkg2HTfou8Nj91naeKiWSEC55EwThU5s64xz4fgwORR3QGIQ0xiJH9QomQtu4wbdqzkUtA4eoxTYPgfmUE40JqPsPXwClnFmmT/6eBZurVkKvIgvFEtENEINcfk3aGt0/elq0L446/ZOr0f9/tmoO/AkCp9gEycMNgOFSEjnWQSrOCGzlkUx8kafCZMGwmBdtDSbaLVBzp3JWEusfeGF85CMgfdYAmvdGN4I1UHLXUommIhcNOhxJpikRFgmRbRyNvnYWGGL/nfWLQli4ZwBOR/Sh/C+OlHMMgPrtJYa42oeNb/qXHKy0DmR4gaI1QTzzxP8FQNZbw6ZZDoppDg+lhgpMOJMwBz4UVHTe8DfBbrCEEmOnji5qQTrI3zLxR0Zw0RniAtshjOOcmE8fvVZwCkz5gGULTluDc+6rfZ1t9dqX265BBmfMRU9ExwbDklq3wKfYe5KYwgpNVZzDQIrE7HcQNEfLnhhVibN0rFjNiua7hpZgGK7BfLxmKiIcDSFyqEsYMQU0UouCIvwChk3QjOhc4MSPywe2ryIoHclQhVUp3iDMFjGISuDtrO79762/+Hg8GO9Gvz8/mP7j073a2UgmYvm98rJHxfLark8vnNh4HbB06vBZvm/uRkGF+0vZeraa1+OSnWzPSwF1y9j1T8tY3XhV9lgbY2VooB7aOqXHm4iKRJhgf/NEXvBmLzqH8TP2NuMyRvm/Jqr8d+k7E+rx8jG6yMMnnweOU0ilEiwEG4jrt5Uzf3aDr5nnlRVKoi2+dRsVn4BUEsDBBQAAgAIAA9XVUe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D1dVRzlO0w7fAgAAxgkAACYAAAB1bml2ZXJzYWwvaHRtbF9wdWJsaXNoaW5nX3NldHRpbmdzLnhtbM1WwU4bMRC95yssVxzJAqWFRpsgRIJApSQiaQsn5KwnWQuvvbW9CeHUr+mH9Us6XpOQCBotCKoqh2THM2/emxnPJj64zSSZgLFCqybdrm9RAirRXKhxk34dHG/uU2IdU5xJraBJlabkoFWL82IohU374By6WoIwyjZy16Spc3kjiqbTaV3Y3PhTLQuH+Lae6CzKDVhQDkyUSzbDLzfLwdJWrUZIHExfNC8kEMGRghKeHZMnLpM0Cl5DltyMjS4UP9JSG2LGwyZ9t3/oP3OfgNQWGSivzbbQ6M2uwTgXng6TfXEHJAUxTpH33i4lU8Fd2qQ7ux4FvaPHKCV2kMA8ypFGLcrdw2fgGGeOhceQz8Gts3NDMPGZYplIBnhCvPwmbQ+uT656nYuz0/PP14Nu92xw2gskyphoFSeOVhPFSEgXJoFFnpg5x5IUeWPMiEkLcbRsmruNtFoh55/JUEssfRlFyQiZylmTHhrBJCXCMSmSxaljZgzuWEjU4GO36yPl6ANg0JukzFhYTjQ/sb6KSeu7LiQnM10QKW6AOE1QUZHhrxTIcrnJyOistEpmHbFScCATAVPgB2WV7gH/lugKU2QFRuIo5hJcyPCjEHdkCCNtEBfYBIcW7cIG/PqzgHNm7QMom3Pc6J+dtjvXp+ftzuWGF8j4hKnkmeDYQshy9xb4DLUrjSmk1FjNJQisTMIKC2V/uOClWxWZlXOnbFI23TeyBMV2C+QTMPEgwdESqoCqgAlTRCs5IyzBS2H9CE2ELixawrAEaPsigiGUCFVSHeOCwmSGg6mCtrW98373w8e9/U+NevT756/NtUH3i6Inmc8WNsXR2lWxWBeP71wc+Rv69GV3pvhXd7130flWpVLnnctBpf50+pXgulW8up+reF2E5dRbWkyVKOBmGYc1hrtFikw44K85NC9o/PotH8bilRr/hirWju//KyI8LV7qK2/xOHryb0YN7av/vVq1P1BLAwQUAAIACAAPV1VHaHFSkZoBAAAfBgAAHwAAAHVuaXZlcnNhbC9odG1sX3NraW5fc2V0dGluZ3MuanONlE1vwjAMhu/8CpRdJ8Q+YbuhwaRJHCaN27RDKKZUpEmVpB0d4r+vDl9N6o7FF/Ly5HXsKt52utViEes+d7fut9u/+3unAWpW53Dt66JFT1FnRiQLmCUpiEQCC5DiePQk784EZcykM52XH2hran5M4T9LLkwdzwgLTWiGOlwQ4DehbajDPyexU6trX1Ot0fPcWiV7kZIWpO1JpVPuGHb16la9xABWBegL6JJH4JkO3Gojz44PA4w6F6k047Kcqlj15jxax1rlctGWf1VmoKtPvt4D/afBy8SzE4mxbxbSMPFkiNFOZhqMgUPexwkGCQs+B1Hz7bv1B+oZNwsK6CIxiT3SoxuMOp3xGBpdGo4wfExWXo1uDjCanIWN3RN3txgeIXgJumE1vsfwQJXl2T8+YKZVjB1poM2en1Ch+CKR8SF1H4Pk8LJo29a9c6Hu+mPmPSEVPKEV9fzSttkRgoYArTeWjnlNkHdK2QlKlEQORWjUtCroOWLDOYL7zy7j1vJolVbjoRqOVRu4XoOeKSWq239dumeYq7P7BVBLAwQUAAIACAAPV1V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D1dVR3L80YFnAAAAawAAABwAAAB1bml2ZXJzYWwvbG9jYWxfc2V0dGluZ3MueG1sDcw7CsNADEXR3qsQ6p1P58JjdymDIc4ChP0IBo0UZkRIdp/pbnG44/zNSh+Uerglvp4uTLDN98NeiZ/rrR+Yaojtom5IbM40T92ovok+ENFgpbfKD2VFbhG4S25yKaiwkGhnPk/dH1BLAwQUAAIACACDmfVE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APV1VH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APV1VHpU9fXW8NAABLIgAAFwAAAHVuaXZlcnNhbC91bml2ZXJzYWwucG5n7ZprWJLp1oDpMJmVWttvpikJazrYdJAUzVSQDpo1pdY05llye6BERSWPBDY1pU2p0/hNCqbsbJflAVJHEQHJbYWMKJ/bAxIgmgopigcUJET3i+39Y1/X/rO/3/zgelnPte7nWc961lrvel+4d8HX22LD9g0gEMji7BnP70GgtT4g0Jrk9euAkcL/cRYCl1W4771Pgqid4DFAWIs+4XMCBKrJ37gY8QUgmyeeCcKBQJatxs8qLvZFFAi0a/Cs54kf0sMnpX73D6WJbg6pSYsgIoh+a2PSbtG9j9998YXX3j32ezacvLB+/EBZzod9OVe+OnBx8ze7NnueP9p180rt/XdIvhLWzAksx/kJ5vikkfNa/8QuXFNFE7OCqbguDfPHTcXBWDp5MZrW/Glc1A7l3FC93YpaCxh0LLjyx/NWJPvaHQN5+7KW1BRcDDB685IDIcpC0TUyL0QJzFcBI74d139VX53tC8GOGjFQeWwmj+0aU356NSA8rhjbqyUu62WKMyuwM3skPNeodSylzBy4HN/sY5RuXTUqb/a0NirtJBuH1nYZZ9uZs88onHAyrrTehJgQE2JCTIgJMSEmxISYEBNiQkyICTEhJsSEmBATYkL+W6RRS+cYJjcZVfX3/r8zDgV3jeS6DBzDy0noztIbs7w6LgQ/MQGj6Pin0BAhvDnjsTod42p894kQx79/X8o6KJ/JtzV89DaL13b+DhOQOQl6ahE3q1hsMPMuEIbjJyc2ohZOevRn98IHMiT1cOP71LyA8IzRJ4bZ5X0xzLRH1Y8yMM8ZGPFcgINgzP/R8gUALKcQ3WwHWxMgaYcFPobpbCQ8YDiVoMJR3PG60UJZkoFGnK+sw94YtlE0q0umWJFwuuLO1vB0vHR5rhzJxko0GaSxhuEGuWtIt2EUmsXASpqWKgRKL9pDsyTbQh/twnD+VFhn8fu+RbMZyv+yecCGem6QiA9aonQaOqekne3c3cPiXikVm7Fb37R0jVC/emm03sXBhjKFl+k7XTwxi1RvSMbIDqFPIkmJXkO4MbjG9hhHUpIndlAS/8yrUvsRZwuw2QXm1krG17af/i/bflM4TBbayYJJt7vQ7ptvgSUYWCX0HszICQm3eSwmSKFR1MOH6WrEfjo7+72kwWhUP7r5Kv7DPbtZ9YjDy2hZRUYeD861mj3Xe/vpWcQLZtkjRVPMbtzRcEXy0ZMYcrVokGrxXlR3hfnEjZ7ym3hYHsPGrnkzEe3wJIo4YLHRuk3OIFPsrlcr4rwKnaUsSF+pt/WuBvwd1rJhSjBdGzq3naEi8B2rKFofl3ZWuID+pc9ALqInAYN1BIHyWieehFJ25/sc1l/uwMXJGdRojmXXCLkvYlNALriuiy2dZucgfAYQ6scTHmnWW+XJLjEdAgz0F3Obg8HnbwR2P5jPLNpZwxS2LeJlOHwXZqRJ64AUKOdqxy7DReHav7Bt8C+k7waiQCBwtqvQi3AXfrp+McRZUEOKv22WQrTuGrnbty4uV0zGztJlc4WiCyg8LFE/zgjpinLZyRcwhyKqxgpTip0N0Rc/lAnbfKaGK7rDNAsJZQP59CcqG9DN7qPZsWB1xvnUXrd+wJVd4OeX2rP2/2va99KrUrLF6DZoEYs5zsBDn56VLm32oVJXyFS+ncfhesuG2NJI56zLjL6WXZ4FNsE2r5wTSKfs7ckxt3iPz5V1RrdMkk/FNTyJxfsWMIg7bsEaFE4i8phw6HBkCTaKGkKvn3Av5zX/0zZjloKLFaV4e6QLpC7YCtiqA35Jp8AhQnvxX/mkZlfmMe8FlxY3fedE2pncRUkusZhJWd0ZnRb5CIixjA8tmQlyRmBEVNkbONS6/nJ/8JZo+4DQ/k4YvS53i/WBBvXE3fvV7eG7hYz8jDDIbCCk4epsHcVwiCbTun/2x3VxVstMhL/yz5Vy1xgXw7niMp5Fx7qP779mt6mebGl3O4QWRtO5t2HKTMusbQd/rUqyPtDXKGJGhnEQWyY2HMA0TeLoq7mhyEL9rTfwqRRDIxA98dTNuN+4tVCJ5Ae2LdSR07O0wEWGLwxwPn66qLUAvb7WxKNsLYVOpxK0TBkBv3gjdSBPz/MjJms6sET1BAalf/+MDmsGIpJDsFGrU0sd6M7D8uQ0SXRsWFwvvJDEdWxvZCcg3gXl6bSHuItM/kJQFqCHyGNIGcSGNcC2mzqbAhOSgYBZ25gyTzykvj/d4SJbXE5bcs+CxkHPSV1AoHJ0Z/RFylbaeFnEnds6SWbX9If70PBMd/XeoQcoCiFNm6PrpixdJxo2/Cn7xXyNvzo0xkKc6LArEi/99KHu7jbkiWt3g+T1LOsLMYHKSNkRrUt3qDBFgP2GDKJTB/LbmyPSmiajX+rXgQZ/Z839/ZwuaGYzrMpC51AThZf+vE9soTMH0zhLn3TzB1P5r9glYUDtxgrKRaq3DurOI0NR7pP+vW6iigz7urtBzSlSr66oXCimNEhlbndw++S7J/VEbTVTWSQ8XV1A8LQe7OvVJ4lcqmZSgsabV4GOHbb6QBvlv2K2NGuWiigHyQ9Qix+2KoS0X460Nlss12vfHv2l6vil7MlQr+qCarLCURxxWJ1SxgtUJvlwmJbceK+CjPgeN5G306qEMLZtIaF1O6rw2UrAfE+xtnJujZMI3ukDHaI0D4pmxLmfRB9tmd1V4pcRNhv6Br5V3th/8MAEpBbnX+8LpEs7/0i7W378I6xmE2M/ecKSORR5p2xbA54aJ73stK3eV7PFR7PQaruUqKnGEpSLX9Q4CzsayWbp5ZlIe/1d52b7z8f1zMMOApxVyZvr8T20QYfWNz+5UnhxsAQsmkrJXa6eDN9zsIE/yndvBTfXvrOt6OMBJYq0TZ5EGy0dZe0nxxXi+MnxWAw+sPOBLC/Es2C5fwfVTbUvNuOPtQ8zaogfrCnH9H8ENCdr5mlZBo98j08fRVwPTY362hvrxtB/98Fsf2T+KPrtKf4raXfUnR+jAYMQpy8f77dYCwttGOIgToy7OaG1UD647J9W9CVXqV/xOehAZYwB744iDTq2bvAVqxmHMAaPj1cdabnBdvqcfe5Ln4ScUsL4JYqb1W71SXbbJT9EikfHeXd1T/yqZf8pbrTslbtUU9tDWANKDC4laESLVek52zTxr6ZOF9RYVooMStcA0bRMVZPctetggL8yqlLO4G/CuDbgf+YnnnEiIeJiiq7Ra67uIP8uuexE+hw7BTvq7HhopF60aW/085KM8YabyxXayKA7RAtxklKm/LxaprETWGSl+8MmxFdoV2stq0kRd37aNj79WCoOxxcBkUb/40ksYSU7I/RF6JB0C2ZXFPNBu+fDIGSd/btFuLpqtHTw9wS85DSwsGd1fnvOPhsoa/pvuggXZsSIo62uzbuTuDhsSzGo0jjDeboWK2Ii8euvthajEueJrp4rhWRnAIM6szUMuRLiCCxr5l2931/dYiIJKFaRoA3WoUI1ktYfEdKKHJGoKHeZ508phg0bhP7KSKMf4FTpvEP2GH8eA324jfMoQngepgTuiQgwWtoZF0JT9n1iXzseLK8/QrsXbFu4xeeofC0NZ1kg3e/op4Jm6dpxarVqwfgFbcwl3NPH2ag7q1UBU4WnevRJFN2zo5w9GEmzzDxFBvQ3zwvDM79FwiDM4K3G29dKTQ8LfQvU9IGN9fAQ2+UFroAzOrDu4csrTBsRTppKFnUogByYdn8+nPDizGvDuCE5JxM5cLcJCwL5CmECeAHFJj+oOhtI1iKEYa6bAaF+5yRKH3norbq/6+nRWq7quu3ioBnODUL80rwRxUZZXpziii+slNuV9qFuuKYi5ZW/Glypw7gKEYfQwA49C7p/eHhT36sf3TxPZFmsWN5g7NhOK1wYmNgdwHFyx38LCOelJK7vinpqKSDhiiYSoqZKhW+GXNNCvD5vn2WzfLaDYAyT14+7yzxOQZ4GLwFmfo3QSnCMxew/AZ70MxPeu2L88Z3D/hGBnMqjWLd0UiADCTm4tB/2DBKBA34D9g6c4pmNPeceWA1KlAzkCv5qdTtYA8zTD2+Lv337KS9MWj12QHZyGcgRD9lxSe43hbqP3shMDXuKAHVpy2g0yF04Gd47B4mUpblyNeA+8cDe5AS86imQsqBHrt/9xcMPct812/uwtu/8JTXkfkYehkFTDl5NDlBK/M91K5DLujpvW4LT8BnSNXRp0+HBLHn638QLfrEJ6hPgyvWg1zPuGnVxaDRTW6RtZORCL1nl7Uub8Upt+xk/3xsgEMTPPoMSvt3Nm+255FfiB+vuhKeEAK0uPFS+kR65yS5AqkL0JTq1X7dBPYeAfd7FEyJv2FDVh+c8f3Hl8MCPjhQyW0YqUYZxXcRGmO8RoG9vDFH9/eikP7hJih9vz8rBeBVcmpmoE5QilhaGFVk/p2OoxUnOVsASieD/0M1L9HrZculu44hv79yveCDikMl7AOn1S3J48pRseSktb+X/Ef7d51QlBvQruvEh4XWWjx1pCE7mTwuylmB2Kwpfdnv3Tac6kYZQgO9FIVj2bzDjUwW4cmxXt9eSy+MSgy34m17I0sS6HuNqZ718Paknr9z6B1BLAwQUAAIACAAPV1VH0iigUkoAAABrAAAAGwAAAHVuaXZlcnNhbC91bml2ZXJzYWwucG5nLnhtbLOxr8jNUShLLSrOzM+zVTLUM1Cyt+PlsikoSi3LTC1XqACKGekZQICSQiUqtzwzpSQDKGRgbo4QzEjNTM8osVWyMLCAC+oDzQQAUEsBAgAAFAACAAgAD1dVR1p/uZk6BAAA4Q4AAB0AAAAAAAAAAQAAAAAAAAAAAHVuaXZlcnNhbC9jb21tb25fbWVzc2FnZXMubG5nUEsBAgAAFAACAAgAD1dVR1mGb6gLAwAAtQoAACcAAAAAAAAAAQAAAAAAdQQAAHVuaXZlcnNhbC9mbGFzaF9wdWJsaXNoaW5nX3NldHRpbmdzLnhtbFBLAQIAABQAAgAIAA9XVUe1/AlkugIAAFUKAAAhAAAAAAAAAAEAAAAAAMUHAAB1bml2ZXJzYWwvZmxhc2hfc2tpbl9zZXR0aW5ncy54bWxQSwECAAAUAAIACAAPV1VHOU7TDt8CAADGCQAAJgAAAAAAAAABAAAAAAC+CgAAdW5pdmVyc2FsL2h0bWxfcHVibGlzaGluZ19zZXR0aW5ncy54bWxQSwECAAAUAAIACAAPV1VHaHFSkZoBAAAfBgAAHwAAAAAAAAABAAAAAADhDQAAdW5pdmVyc2FsL2h0bWxfc2tpbl9zZXR0aW5ncy5qc1BLAQIAABQAAgAIAA9XVUca2uo7qgAAAB8BAAAaAAAAAAAAAAEAAAAAALgPAAB1bml2ZXJzYWwvaTE4bl9wcmVzZXRzLnhtbFBLAQIAABQAAgAIAA9XVUdy/NGBZwAAAGsAAAAcAAAAAAAAAAEAAAAAAJoQAAB1bml2ZXJzYWwvbG9jYWxfc2V0dGluZ3MueG1sUEsBAgAAFAACAAgAg5n1RM6CCTfsAgAAiAgAABQAAAAAAAAAAQAAAAAAOxEAAHVuaXZlcnNhbC9wbGF5ZXIueG1sUEsBAgAAFAACAAgAD1dVR7CHI/RsAQAA9wIAACkAAAAAAAAAAQAAAAAAWRQAAHVuaXZlcnNhbC9za2luX2N1c3RvbWl6YXRpb25fc2V0dGluZ3MueG1sUEsBAgAAFAACAAgAD1dVR6VPX11vDQAASyIAABcAAAAAAAAAAAAAAAAADBYAAHVuaXZlcnNhbC91bml2ZXJzYWwucG5nUEsBAgAAFAACAAgAD1dVR9IooFJKAAAAawAAABsAAAAAAAAAAQAAAAAAsCMAAHVuaXZlcnNhbC91bml2ZXJzYWwucG5nLnhtbFBLBQYAAAAACwALAEkDAAAzJAAAAAA="/>
  <p:tag name="ISPRING_PRESENTATION_TITLE" val="2017工作总结PPT-12（微立体 黑红）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3bfb5fbe81483493124d45f5c365896fc8b495a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51A5BF"/>
      </a:accent1>
      <a:accent2>
        <a:srgbClr val="2DB2A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17230</TotalTime>
  <Words>435</Words>
  <Application>Microsoft Office PowerPoint</Application>
  <PresentationFormat>宽屏</PresentationFormat>
  <Paragraphs>128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Abraham Lincoln</vt:lpstr>
      <vt:lpstr>楷体</vt:lpstr>
      <vt:lpstr>宋体</vt:lpstr>
      <vt:lpstr>微软雅黑</vt:lpstr>
      <vt:lpstr>Arial</vt:lpstr>
      <vt:lpstr>Calibri</vt:lpstr>
      <vt:lpstr>Tw Cen MT</vt:lpstr>
      <vt:lpstr>Office 主题​​</vt:lpstr>
      <vt:lpstr>PowerPoint 演示文稿</vt:lpstr>
      <vt:lpstr>LCN框架简介</vt:lpstr>
      <vt:lpstr>LCN框架简介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LCN框架开发尝试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2017工作总结PPT-12（微立体 黑红）</dc:title>
  <dc:creator>kingpub</dc:creator>
  <cp:lastModifiedBy>xiangyong</cp:lastModifiedBy>
  <cp:revision>1062</cp:revision>
  <dcterms:created xsi:type="dcterms:W3CDTF">2015-04-24T01:01:13Z</dcterms:created>
  <dcterms:modified xsi:type="dcterms:W3CDTF">2018-11-30T07:36:20Z</dcterms:modified>
</cp:coreProperties>
</file>